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575D1-1AE6-4077-836F-3871C041323A}" type="datetimeFigureOut">
              <a:rPr lang="cs-CZ" smtClean="0"/>
              <a:pPr/>
              <a:t>6.11.2010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7CF1-0943-4639-8460-EF66C31BEA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rastlinná bunka bez popis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Tlačidlo akcie: Informácie 4">
            <a:hlinkClick r:id="rId3" action="ppaction://hlinksldjump" highlightClick="1"/>
          </p:cNvPr>
          <p:cNvSpPr/>
          <p:nvPr/>
        </p:nvSpPr>
        <p:spPr>
          <a:xfrm>
            <a:off x="2643174" y="500042"/>
            <a:ext cx="428628" cy="42862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idlo akcie: Informácie 5">
            <a:hlinkClick r:id="rId4" action="ppaction://hlinksldjump" highlightClick="1"/>
          </p:cNvPr>
          <p:cNvSpPr/>
          <p:nvPr/>
        </p:nvSpPr>
        <p:spPr>
          <a:xfrm>
            <a:off x="6215074" y="571480"/>
            <a:ext cx="571504" cy="50006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idlo akcie: Informácie 6">
            <a:hlinkClick r:id="rId5" action="ppaction://hlinksldjump" highlightClick="1"/>
          </p:cNvPr>
          <p:cNvSpPr/>
          <p:nvPr/>
        </p:nvSpPr>
        <p:spPr>
          <a:xfrm>
            <a:off x="7786710" y="3143248"/>
            <a:ext cx="428628" cy="571504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idlo akcie: Informácie 8">
            <a:hlinkClick r:id="rId6" action="ppaction://hlinksldjump" highlightClick="1"/>
          </p:cNvPr>
          <p:cNvSpPr/>
          <p:nvPr/>
        </p:nvSpPr>
        <p:spPr>
          <a:xfrm>
            <a:off x="6858016" y="5357826"/>
            <a:ext cx="500066" cy="50006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idlo akcie: Informácie 9">
            <a:hlinkClick r:id="rId7" action="ppaction://hlinksldjump" highlightClick="1"/>
          </p:cNvPr>
          <p:cNvSpPr/>
          <p:nvPr/>
        </p:nvSpPr>
        <p:spPr>
          <a:xfrm>
            <a:off x="8215338" y="4572008"/>
            <a:ext cx="500066" cy="571504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BlokTextu 10"/>
          <p:cNvSpPr txBox="1"/>
          <p:nvPr/>
        </p:nvSpPr>
        <p:spPr>
          <a:xfrm>
            <a:off x="2714612" y="5786454"/>
            <a:ext cx="3560205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006600"/>
                </a:solidFill>
              </a:rPr>
              <a:t>Klikni na informácie</a:t>
            </a:r>
            <a:endParaRPr lang="cs-CZ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chloroplast prez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5860851" cy="6858000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000760" y="714356"/>
            <a:ext cx="3088731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err="1" smtClean="0">
                <a:solidFill>
                  <a:srgbClr val="006600"/>
                </a:solidFill>
              </a:rPr>
              <a:t>Chloroplasty</a:t>
            </a:r>
            <a:endParaRPr lang="sk-SK" sz="4000" b="1" dirty="0" smtClean="0">
              <a:solidFill>
                <a:srgbClr val="006600"/>
              </a:solidFill>
            </a:endParaRPr>
          </a:p>
          <a:p>
            <a:r>
              <a:rPr lang="sk-SK" sz="3200" b="1" dirty="0">
                <a:solidFill>
                  <a:srgbClr val="006600"/>
                </a:solidFill>
              </a:rPr>
              <a:t> </a:t>
            </a:r>
            <a:r>
              <a:rPr lang="sk-SK" sz="3200" b="1" dirty="0" smtClean="0">
                <a:solidFill>
                  <a:srgbClr val="006600"/>
                </a:solidFill>
              </a:rPr>
              <a:t>        -----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obsahujú zelené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farbivo chlorofyl,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prebieha </a:t>
            </a:r>
            <a:r>
              <a:rPr lang="sk-SK" sz="3200" b="1" dirty="0" smtClean="0">
                <a:solidFill>
                  <a:srgbClr val="006600"/>
                </a:solidFill>
              </a:rPr>
              <a:t>v  </a:t>
            </a:r>
            <a:r>
              <a:rPr lang="sk-SK" sz="3200" b="1" dirty="0" smtClean="0">
                <a:solidFill>
                  <a:srgbClr val="006600"/>
                </a:solidFill>
              </a:rPr>
              <a:t>nich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fotosyntéza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a vznik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 organických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látok (cukru)</a:t>
            </a:r>
          </a:p>
          <a:p>
            <a:r>
              <a:rPr lang="sk-SK" sz="3200" b="1" dirty="0">
                <a:solidFill>
                  <a:srgbClr val="006600"/>
                </a:solidFill>
              </a:rPr>
              <a:t> </a:t>
            </a:r>
            <a:r>
              <a:rPr lang="sk-SK" sz="3200" b="1" dirty="0" smtClean="0">
                <a:solidFill>
                  <a:srgbClr val="006600"/>
                </a:solidFill>
              </a:rPr>
              <a:t> </a:t>
            </a:r>
            <a:endParaRPr lang="cs-CZ" sz="3200" b="1" dirty="0">
              <a:solidFill>
                <a:srgbClr val="006600"/>
              </a:solidFill>
            </a:endParaRPr>
          </a:p>
        </p:txBody>
      </p:sp>
      <p:sp>
        <p:nvSpPr>
          <p:cNvPr id="4" name="Tlačidlo akcie: Späť alebo Predchádzajúci 3">
            <a:hlinkClick r:id="" action="ppaction://hlinkshowjump?jump=firstslide" highlightClick="1"/>
          </p:cNvPr>
          <p:cNvSpPr/>
          <p:nvPr/>
        </p:nvSpPr>
        <p:spPr>
          <a:xfrm>
            <a:off x="8072462" y="5715016"/>
            <a:ext cx="714380" cy="8572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mitochondria prez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249878" cy="685800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6286512" y="785794"/>
            <a:ext cx="257756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006600"/>
                </a:solidFill>
              </a:rPr>
              <a:t>Mitochondria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            ----</a:t>
            </a:r>
            <a:endParaRPr lang="sk-SK" sz="3200" b="1" dirty="0">
              <a:solidFill>
                <a:srgbClr val="006600"/>
              </a:solidFill>
            </a:endParaRPr>
          </a:p>
          <a:p>
            <a:r>
              <a:rPr lang="sk-SK" sz="3200" b="1" dirty="0" smtClean="0">
                <a:solidFill>
                  <a:srgbClr val="006600"/>
                </a:solidFill>
              </a:rPr>
              <a:t>bunková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elektráreň,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uvoľňuje sa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 v nej energia,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zabezpečuje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dýchanie.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Nachádza sa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skoro v každej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bunke. </a:t>
            </a:r>
            <a:endParaRPr lang="cs-CZ" sz="3200" b="1" dirty="0">
              <a:solidFill>
                <a:srgbClr val="006600"/>
              </a:solidFill>
            </a:endParaRPr>
          </a:p>
        </p:txBody>
      </p:sp>
      <p:sp>
        <p:nvSpPr>
          <p:cNvPr id="5" name="Tlačidlo akcie: Späť alebo Predchádzajúci 4">
            <a:hlinkClick r:id="" action="ppaction://hlinkshowjump?jump=firstslide" highlightClick="1"/>
          </p:cNvPr>
          <p:cNvSpPr/>
          <p:nvPr/>
        </p:nvSpPr>
        <p:spPr>
          <a:xfrm>
            <a:off x="8143900" y="5857892"/>
            <a:ext cx="714380" cy="6852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jadro  s jadierkom prez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071546"/>
            <a:ext cx="4920809" cy="4753054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5786446" y="1500174"/>
            <a:ext cx="3083088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006600"/>
                </a:solidFill>
              </a:rPr>
              <a:t>       </a:t>
            </a:r>
            <a:r>
              <a:rPr lang="sk-SK" sz="4400" b="1" dirty="0" smtClean="0">
                <a:solidFill>
                  <a:srgbClr val="006600"/>
                </a:solidFill>
              </a:rPr>
              <a:t>Jadro</a:t>
            </a:r>
            <a:r>
              <a:rPr lang="sk-SK" sz="32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        ----     </a:t>
            </a:r>
            <a:endParaRPr lang="sk-SK" sz="3200" b="1" dirty="0">
              <a:solidFill>
                <a:srgbClr val="006600"/>
              </a:solidFill>
            </a:endParaRPr>
          </a:p>
          <a:p>
            <a:r>
              <a:rPr lang="sk-SK" sz="3200" b="1" dirty="0" smtClean="0">
                <a:solidFill>
                  <a:srgbClr val="006600"/>
                </a:solidFill>
              </a:rPr>
              <a:t>riadi životné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 procesy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v bunke a prenos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dedičných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vlastností</a:t>
            </a:r>
            <a:endParaRPr lang="cs-CZ" sz="3200" b="1" dirty="0">
              <a:solidFill>
                <a:srgbClr val="006600"/>
              </a:solidFill>
            </a:endParaRPr>
          </a:p>
        </p:txBody>
      </p:sp>
      <p:sp>
        <p:nvSpPr>
          <p:cNvPr id="7" name="Tlačidlo akcie: Informácie 6">
            <a:hlinkClick r:id="rId3" action="ppaction://hlinksldjump" highlightClick="1"/>
          </p:cNvPr>
          <p:cNvSpPr/>
          <p:nvPr/>
        </p:nvSpPr>
        <p:spPr>
          <a:xfrm>
            <a:off x="4071934" y="2500306"/>
            <a:ext cx="428628" cy="42862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idlo akcie: Späť alebo Predchádzajúci 7">
            <a:hlinkClick r:id="" action="ppaction://hlinkshowjump?jump=firstslide" highlightClick="1"/>
          </p:cNvPr>
          <p:cNvSpPr/>
          <p:nvPr/>
        </p:nvSpPr>
        <p:spPr>
          <a:xfrm>
            <a:off x="7715272" y="5357826"/>
            <a:ext cx="785818" cy="10001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jadro stavb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857232"/>
            <a:ext cx="4903504" cy="4714908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429388" y="2285992"/>
            <a:ext cx="1779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b="1" dirty="0" smtClean="0">
                <a:solidFill>
                  <a:srgbClr val="006600"/>
                </a:solidFill>
              </a:rPr>
              <a:t>Jadierko</a:t>
            </a:r>
            <a:endParaRPr lang="cs-CZ" sz="3600" b="1" dirty="0">
              <a:solidFill>
                <a:srgbClr val="006600"/>
              </a:solidFill>
            </a:endParaRPr>
          </a:p>
        </p:txBody>
      </p:sp>
      <p:sp>
        <p:nvSpPr>
          <p:cNvPr id="4" name="Tlačidlo akcie: Späť alebo Predchádzajúci 3">
            <a:hlinkClick r:id="rId3" action="ppaction://hlinksldjump" highlightClick="1"/>
          </p:cNvPr>
          <p:cNvSpPr/>
          <p:nvPr/>
        </p:nvSpPr>
        <p:spPr>
          <a:xfrm>
            <a:off x="7715272" y="514351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vacuo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285992"/>
            <a:ext cx="3095641" cy="2316738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3886150" y="928670"/>
            <a:ext cx="525785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6600"/>
                </a:solidFill>
              </a:rPr>
              <a:t>Vakuoly </a:t>
            </a:r>
            <a:r>
              <a:rPr lang="cs-CZ" sz="3600" b="1" dirty="0" err="1" smtClean="0">
                <a:solidFill>
                  <a:srgbClr val="006600"/>
                </a:solidFill>
              </a:rPr>
              <a:t>sa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podobajú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cs-CZ" sz="3600" b="1" dirty="0" smtClean="0">
                <a:solidFill>
                  <a:srgbClr val="006600"/>
                </a:solidFill>
              </a:rPr>
              <a:t>bublinám </a:t>
            </a:r>
            <a:r>
              <a:rPr lang="cs-CZ" sz="3600" b="1" dirty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plávajúcim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cs-CZ" sz="3600" b="1" dirty="0" err="1" smtClean="0">
                <a:solidFill>
                  <a:srgbClr val="006600"/>
                </a:solidFill>
              </a:rPr>
              <a:t>vo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vodnom</a:t>
            </a:r>
            <a:r>
              <a:rPr lang="cs-CZ" sz="3600" b="1" dirty="0" smtClean="0">
                <a:solidFill>
                  <a:srgbClr val="006600"/>
                </a:solidFill>
              </a:rPr>
              <a:t> roztoku </a:t>
            </a:r>
          </a:p>
          <a:p>
            <a:r>
              <a:rPr lang="cs-CZ" sz="3600" b="1" dirty="0" err="1" smtClean="0">
                <a:solidFill>
                  <a:srgbClr val="006600"/>
                </a:solidFill>
              </a:rPr>
              <a:t>bunkovej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šťavy</a:t>
            </a:r>
            <a:r>
              <a:rPr lang="cs-CZ" sz="3600" b="1" dirty="0" smtClean="0">
                <a:solidFill>
                  <a:srgbClr val="006600"/>
                </a:solidFill>
              </a:rPr>
              <a:t>. </a:t>
            </a:r>
          </a:p>
          <a:p>
            <a:r>
              <a:rPr lang="cs-CZ" sz="3600" b="1" dirty="0" smtClean="0">
                <a:solidFill>
                  <a:srgbClr val="006600"/>
                </a:solidFill>
              </a:rPr>
              <a:t>Jednoduchá membrána</a:t>
            </a:r>
          </a:p>
          <a:p>
            <a:r>
              <a:rPr lang="cs-CZ" sz="3600" b="1" dirty="0" smtClean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oddeľuje</a:t>
            </a:r>
            <a:r>
              <a:rPr lang="cs-CZ" sz="3600" b="1" dirty="0" smtClean="0">
                <a:solidFill>
                  <a:srgbClr val="006600"/>
                </a:solidFill>
              </a:rPr>
              <a:t> od </a:t>
            </a:r>
            <a:r>
              <a:rPr lang="cs-CZ" sz="3600" b="1" dirty="0" err="1" smtClean="0">
                <a:solidFill>
                  <a:srgbClr val="006600"/>
                </a:solidFill>
              </a:rPr>
              <a:t>základnej</a:t>
            </a:r>
            <a:r>
              <a:rPr lang="cs-CZ" sz="36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cs-CZ" sz="3600" b="1" dirty="0" smtClean="0">
                <a:solidFill>
                  <a:srgbClr val="006600"/>
                </a:solidFill>
              </a:rPr>
              <a:t>cytoplazmy roztok </a:t>
            </a:r>
            <a:r>
              <a:rPr lang="cs-CZ" sz="3600" b="1" dirty="0" err="1" smtClean="0">
                <a:solidFill>
                  <a:srgbClr val="006600"/>
                </a:solidFill>
              </a:rPr>
              <a:t>rôznych</a:t>
            </a:r>
            <a:endParaRPr lang="cs-CZ" sz="3600" b="1" dirty="0" smtClean="0">
              <a:solidFill>
                <a:srgbClr val="006600"/>
              </a:solidFill>
            </a:endParaRPr>
          </a:p>
          <a:p>
            <a:r>
              <a:rPr lang="cs-CZ" sz="3600" b="1" dirty="0" smtClean="0">
                <a:solidFill>
                  <a:srgbClr val="006600"/>
                </a:solidFill>
              </a:rPr>
              <a:t> zásobných a odpadových</a:t>
            </a:r>
          </a:p>
          <a:p>
            <a:r>
              <a:rPr lang="cs-CZ" sz="3600" b="1" dirty="0" smtClean="0">
                <a:solidFill>
                  <a:srgbClr val="006600"/>
                </a:solidFill>
              </a:rPr>
              <a:t> </a:t>
            </a:r>
            <a:r>
              <a:rPr lang="cs-CZ" sz="3600" b="1" dirty="0" err="1" smtClean="0">
                <a:solidFill>
                  <a:srgbClr val="006600"/>
                </a:solidFill>
              </a:rPr>
              <a:t>látok</a:t>
            </a:r>
            <a:r>
              <a:rPr lang="cs-CZ" sz="3600" b="1" dirty="0" smtClean="0">
                <a:solidFill>
                  <a:srgbClr val="006600"/>
                </a:solidFill>
              </a:rPr>
              <a:t>.</a:t>
            </a:r>
            <a:endParaRPr lang="cs-CZ" sz="3600" dirty="0">
              <a:solidFill>
                <a:srgbClr val="006600"/>
              </a:solidFill>
            </a:endParaRPr>
          </a:p>
        </p:txBody>
      </p:sp>
      <p:sp>
        <p:nvSpPr>
          <p:cNvPr id="4" name="Tlačidlo akcie: Dopredu alebo Ďalej 3">
            <a:hlinkClick r:id="" action="ppaction://hlinkshowjump?jump=firstslide" highlightClick="1"/>
          </p:cNvPr>
          <p:cNvSpPr/>
          <p:nvPr/>
        </p:nvSpPr>
        <p:spPr>
          <a:xfrm>
            <a:off x="7572396" y="5857892"/>
            <a:ext cx="714380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lačidlo akcie: Späť alebo Predchádzajúci 5">
            <a:hlinkClick r:id="" action="ppaction://hlinkshowjump?jump=firstslide" highlightClick="1"/>
          </p:cNvPr>
          <p:cNvSpPr/>
          <p:nvPr/>
        </p:nvSpPr>
        <p:spPr>
          <a:xfrm>
            <a:off x="8072462" y="5572140"/>
            <a:ext cx="857256" cy="9286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ok 6" descr="bunky s chlorop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01024" cy="6858000"/>
          </a:xfrm>
          <a:prstGeom prst="rect">
            <a:avLst/>
          </a:prstGeom>
        </p:spPr>
      </p:pic>
      <p:sp>
        <p:nvSpPr>
          <p:cNvPr id="8" name="Tlačidlo akcie: Informácie 7">
            <a:hlinkClick r:id="rId3" action="ppaction://hlinksldjump" highlightClick="1"/>
          </p:cNvPr>
          <p:cNvSpPr/>
          <p:nvPr/>
        </p:nvSpPr>
        <p:spPr>
          <a:xfrm>
            <a:off x="3357554" y="2714620"/>
            <a:ext cx="1042416" cy="104241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bunková ste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715139" cy="685800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57818" y="1785926"/>
            <a:ext cx="3520707" cy="206210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006600"/>
                </a:solidFill>
              </a:rPr>
              <a:t>Bunková stena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s cytoplazmatickou </a:t>
            </a:r>
          </a:p>
          <a:p>
            <a:r>
              <a:rPr lang="sk-SK" sz="3200" b="1" dirty="0" smtClean="0">
                <a:solidFill>
                  <a:srgbClr val="006600"/>
                </a:solidFill>
              </a:rPr>
              <a:t>blanou</a:t>
            </a:r>
          </a:p>
          <a:p>
            <a:r>
              <a:rPr lang="sk-SK" sz="3200" b="1" dirty="0">
                <a:solidFill>
                  <a:srgbClr val="006600"/>
                </a:solidFill>
              </a:rPr>
              <a:t> </a:t>
            </a:r>
            <a:r>
              <a:rPr lang="sk-SK" sz="3200" b="1" dirty="0" smtClean="0">
                <a:solidFill>
                  <a:srgbClr val="006600"/>
                </a:solidFill>
              </a:rPr>
              <a:t>a s cytoplazmou</a:t>
            </a:r>
            <a:endParaRPr lang="cs-CZ" sz="3200" b="1" dirty="0">
              <a:solidFill>
                <a:srgbClr val="006600"/>
              </a:solidFill>
            </a:endParaRPr>
          </a:p>
        </p:txBody>
      </p:sp>
      <p:sp>
        <p:nvSpPr>
          <p:cNvPr id="5" name="Tlačidlo akcie: Späť alebo Predchádzajúci 4">
            <a:hlinkClick r:id="rId3" action="ppaction://hlinksldjump" highlightClick="1"/>
          </p:cNvPr>
          <p:cNvSpPr/>
          <p:nvPr/>
        </p:nvSpPr>
        <p:spPr>
          <a:xfrm>
            <a:off x="7500958" y="550070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98</Words>
  <Application>Microsoft Office PowerPoint</Application>
  <PresentationFormat>Prezentácia na obrazovke (4:3)</PresentationFormat>
  <Paragraphs>43</Paragraphs>
  <Slides>8</Slides>
  <Notes>0</Notes>
  <HiddenSlides>6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Company>ZS Demandice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Riaditel</dc:creator>
  <cp:lastModifiedBy>Mgr. Viera Poliaková </cp:lastModifiedBy>
  <cp:revision>11</cp:revision>
  <dcterms:created xsi:type="dcterms:W3CDTF">2010-02-08T17:27:26Z</dcterms:created>
  <dcterms:modified xsi:type="dcterms:W3CDTF">2010-11-06T19:30:29Z</dcterms:modified>
</cp:coreProperties>
</file>